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7" r:id="rId4"/>
    <p:sldId id="279" r:id="rId5"/>
    <p:sldId id="278" r:id="rId6"/>
    <p:sldId id="280" r:id="rId7"/>
    <p:sldId id="268" r:id="rId8"/>
    <p:sldId id="273" r:id="rId9"/>
    <p:sldId id="259" r:id="rId10"/>
    <p:sldId id="281" r:id="rId11"/>
    <p:sldId id="282" r:id="rId12"/>
    <p:sldId id="283" r:id="rId13"/>
    <p:sldId id="284" r:id="rId14"/>
    <p:sldId id="285" r:id="rId15"/>
    <p:sldId id="289" r:id="rId16"/>
    <p:sldId id="274" r:id="rId17"/>
    <p:sldId id="275" r:id="rId18"/>
    <p:sldId id="276" r:id="rId19"/>
    <p:sldId id="265" r:id="rId20"/>
    <p:sldId id="266" r:id="rId21"/>
    <p:sldId id="260" r:id="rId22"/>
    <p:sldId id="269" r:id="rId23"/>
    <p:sldId id="262" r:id="rId24"/>
    <p:sldId id="261" r:id="rId25"/>
    <p:sldId id="263" r:id="rId26"/>
    <p:sldId id="264" r:id="rId27"/>
    <p:sldId id="277" r:id="rId28"/>
    <p:sldId id="270" r:id="rId29"/>
    <p:sldId id="271" r:id="rId30"/>
    <p:sldId id="286" r:id="rId31"/>
    <p:sldId id="287" r:id="rId32"/>
    <p:sldId id="288" r:id="rId33"/>
    <p:sldId id="290" r:id="rId34"/>
    <p:sldId id="29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4187A"/>
    <a:srgbClr val="3D28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4400" b="1" dirty="0" smtClean="0">
                <a:latin typeface="Comic Sans MS" pitchFamily="66" charset="0"/>
              </a:rPr>
              <a:t>Az autonóm járművek által okozott balesetek felelősségi kérdései</a:t>
            </a:r>
            <a:endParaRPr lang="hu-HU" sz="4400" b="1" dirty="0">
              <a:latin typeface="Comic Sans MS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200" i="1" dirty="0" smtClean="0">
                <a:latin typeface="Comic Sans MS" pitchFamily="66" charset="0"/>
              </a:rPr>
              <a:t>Dr. Kiss Anna PhD</a:t>
            </a:r>
          </a:p>
          <a:p>
            <a:r>
              <a:rPr lang="hu-HU" sz="4800" b="1" dirty="0" smtClean="0">
                <a:latin typeface="Comic Sans MS" pitchFamily="66" charset="0"/>
              </a:rPr>
              <a:t>OKRI</a:t>
            </a:r>
            <a:endParaRPr lang="hu-HU" sz="4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dirty="0" smtClean="0">
                <a:latin typeface="Comic Sans MS" pitchFamily="66" charset="0"/>
              </a:rPr>
              <a:t>Kit?</a:t>
            </a:r>
            <a:endParaRPr lang="hu-HU" sz="4800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7200" dirty="0" smtClean="0">
                <a:latin typeface="Comic Sans MS" pitchFamily="66" charset="0"/>
              </a:rPr>
              <a:t>?</a:t>
            </a:r>
            <a:endParaRPr lang="hu-HU" sz="7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>
                <a:latin typeface="Comic Sans MS" pitchFamily="66" charset="0"/>
              </a:rPr>
              <a:t>Milyen?</a:t>
            </a:r>
            <a:endParaRPr lang="hu-HU" sz="44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>
                <a:latin typeface="Comic Sans MS" pitchFamily="66" charset="0"/>
              </a:rPr>
              <a:t>Büntetőjogi felelősség</a:t>
            </a:r>
          </a:p>
          <a:p>
            <a:pPr marL="228600" lvl="2">
              <a:spcBef>
                <a:spcPts val="1000"/>
              </a:spcBef>
            </a:pPr>
            <a:r>
              <a:rPr lang="hu-HU" sz="3600" b="1" i="1" dirty="0" smtClean="0">
                <a:latin typeface="Comic Sans MS" pitchFamily="66" charset="0"/>
              </a:rPr>
              <a:t>Egyéb felelősség </a:t>
            </a:r>
          </a:p>
          <a:p>
            <a:pPr marL="1600200" lvl="5">
              <a:spcBef>
                <a:spcPts val="1000"/>
              </a:spcBef>
              <a:buFontTx/>
              <a:buChar char="-"/>
            </a:pPr>
            <a:r>
              <a:rPr lang="hu-HU" sz="3400" b="1" i="1" dirty="0" smtClean="0">
                <a:latin typeface="Comic Sans MS" pitchFamily="66" charset="0"/>
              </a:rPr>
              <a:t>polgári jogi</a:t>
            </a:r>
          </a:p>
          <a:p>
            <a:pPr marL="1600200" lvl="5">
              <a:spcBef>
                <a:spcPts val="1000"/>
              </a:spcBef>
              <a:buFontTx/>
              <a:buChar char="-"/>
            </a:pPr>
            <a:r>
              <a:rPr lang="hu-HU" sz="3400" b="1" i="1" dirty="0" smtClean="0">
                <a:latin typeface="Comic Sans MS" pitchFamily="66" charset="0"/>
              </a:rPr>
              <a:t> munkajogi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>
                <a:latin typeface="Comic Sans MS" pitchFamily="66" charset="0"/>
              </a:rPr>
              <a:t>EP</a:t>
            </a:r>
            <a:br>
              <a:rPr lang="hu-HU" sz="4400" b="1" dirty="0" smtClean="0">
                <a:latin typeface="Comic Sans MS" pitchFamily="66" charset="0"/>
              </a:rPr>
            </a:br>
            <a:r>
              <a:rPr lang="hu-HU" sz="4400" b="1" dirty="0" smtClean="0">
                <a:latin typeface="Comic Sans MS" pitchFamily="66" charset="0"/>
              </a:rPr>
              <a:t>Robotikai Charta</a:t>
            </a:r>
            <a:endParaRPr lang="hu-HU" sz="44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3200" b="1" i="1" dirty="0" smtClean="0">
                <a:latin typeface="Comic Sans MS" pitchFamily="66" charset="0"/>
              </a:rPr>
              <a:t>Az Európai Parlament </a:t>
            </a:r>
          </a:p>
          <a:p>
            <a:pPr algn="ctr">
              <a:buNone/>
            </a:pPr>
            <a:r>
              <a:rPr lang="hu-HU" sz="3200" dirty="0" smtClean="0">
                <a:latin typeface="Comic Sans MS" pitchFamily="66" charset="0"/>
              </a:rPr>
              <a:t>2017. február 16-i állásfoglalása </a:t>
            </a:r>
          </a:p>
          <a:p>
            <a:pPr algn="ctr">
              <a:buNone/>
            </a:pPr>
            <a:r>
              <a:rPr lang="hu-HU" sz="3200" i="1" dirty="0" smtClean="0">
                <a:latin typeface="Comic Sans MS" pitchFamily="66" charset="0"/>
              </a:rPr>
              <a:t>a Bizottságnak szóló ajánlásokkal </a:t>
            </a:r>
          </a:p>
          <a:p>
            <a:pPr algn="ctr">
              <a:buNone/>
            </a:pPr>
            <a:r>
              <a:rPr lang="hu-HU" sz="3600" b="1" dirty="0" smtClean="0">
                <a:latin typeface="Comic Sans MS" pitchFamily="66" charset="0"/>
              </a:rPr>
              <a:t>A robotikára vonatkozó polgári jogi szabályokról</a:t>
            </a:r>
            <a:endParaRPr lang="hu-HU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omic Sans MS" pitchFamily="66" charset="0"/>
              </a:rPr>
              <a:t>Autonóm járművek </a:t>
            </a:r>
            <a:br>
              <a:rPr lang="hu-HU" b="1" dirty="0" smtClean="0">
                <a:latin typeface="Comic Sans MS" pitchFamily="66" charset="0"/>
              </a:rPr>
            </a:br>
            <a:r>
              <a:rPr lang="hu-HU" i="1" dirty="0" smtClean="0">
                <a:latin typeface="Comic Sans MS" pitchFamily="66" charset="0"/>
              </a:rPr>
              <a:t>(EP)</a:t>
            </a:r>
            <a:endParaRPr lang="hu-HU" i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18447" y="797169"/>
            <a:ext cx="6281873" cy="525463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sz="2400" b="1" dirty="0" smtClean="0">
                <a:latin typeface="Comic Sans MS" pitchFamily="66" charset="0"/>
              </a:rPr>
              <a:t>	Az autonóm közlekedés magában foglalja:</a:t>
            </a:r>
          </a:p>
          <a:p>
            <a:pPr lvl="3" algn="just">
              <a:buFontTx/>
              <a:buChar char="-"/>
            </a:pPr>
            <a:r>
              <a:rPr lang="hu-HU" sz="1800" b="1" i="1" dirty="0" smtClean="0">
                <a:latin typeface="Comic Sans MS" pitchFamily="66" charset="0"/>
              </a:rPr>
              <a:t>a közúti,</a:t>
            </a:r>
          </a:p>
          <a:p>
            <a:pPr lvl="3" algn="just">
              <a:buFontTx/>
              <a:buChar char="-"/>
            </a:pPr>
            <a:r>
              <a:rPr lang="hu-HU" sz="1800" b="1" i="1" dirty="0" smtClean="0">
                <a:latin typeface="Comic Sans MS" pitchFamily="66" charset="0"/>
              </a:rPr>
              <a:t>a vasúti, </a:t>
            </a:r>
          </a:p>
          <a:p>
            <a:pPr lvl="3" algn="just">
              <a:buFontTx/>
              <a:buChar char="-"/>
            </a:pPr>
            <a:r>
              <a:rPr lang="hu-HU" sz="1800" b="1" i="1" dirty="0" smtClean="0">
                <a:latin typeface="Comic Sans MS" pitchFamily="66" charset="0"/>
              </a:rPr>
              <a:t>a vízi és </a:t>
            </a:r>
          </a:p>
          <a:p>
            <a:pPr lvl="3" algn="just">
              <a:buFontTx/>
              <a:buChar char="-"/>
            </a:pPr>
            <a:r>
              <a:rPr lang="hu-HU" sz="1800" b="1" i="1" dirty="0" smtClean="0">
                <a:latin typeface="Comic Sans MS" pitchFamily="66" charset="0"/>
              </a:rPr>
              <a:t>a légi közlekedési </a:t>
            </a:r>
          </a:p>
          <a:p>
            <a:pPr algn="just">
              <a:buNone/>
            </a:pPr>
            <a:r>
              <a:rPr lang="hu-HU" sz="2400" b="1" dirty="0" smtClean="0">
                <a:latin typeface="Comic Sans MS" pitchFamily="66" charset="0"/>
              </a:rPr>
              <a:t>eszközök valamennyi formáját, ha</a:t>
            </a:r>
          </a:p>
          <a:p>
            <a:pPr lvl="1" algn="just">
              <a:buFontTx/>
              <a:buChar char="-"/>
            </a:pPr>
            <a:r>
              <a:rPr lang="hu-HU" sz="1800" b="1" i="1" dirty="0" smtClean="0">
                <a:latin typeface="Comic Sans MS" pitchFamily="66" charset="0"/>
              </a:rPr>
              <a:t>távirányított, </a:t>
            </a:r>
          </a:p>
          <a:p>
            <a:pPr lvl="1" algn="just">
              <a:buFontTx/>
              <a:buChar char="-"/>
            </a:pPr>
            <a:r>
              <a:rPr lang="hu-HU" sz="1800" b="1" i="1" dirty="0" smtClean="0">
                <a:latin typeface="Comic Sans MS" pitchFamily="66" charset="0"/>
              </a:rPr>
              <a:t>automatizált, </a:t>
            </a:r>
          </a:p>
          <a:p>
            <a:pPr lvl="1" algn="just">
              <a:buFontTx/>
              <a:buChar char="-"/>
            </a:pPr>
            <a:r>
              <a:rPr lang="hu-HU" sz="1800" b="1" i="1" dirty="0" smtClean="0">
                <a:latin typeface="Comic Sans MS" pitchFamily="66" charset="0"/>
              </a:rPr>
              <a:t>összekapcsolt és</a:t>
            </a:r>
          </a:p>
          <a:p>
            <a:pPr lvl="1" algn="just">
              <a:buFontTx/>
              <a:buChar char="-"/>
            </a:pPr>
            <a:r>
              <a:rPr lang="hu-HU" sz="1800" b="1" i="1" dirty="0" smtClean="0">
                <a:latin typeface="Comic Sans MS" pitchFamily="66" charset="0"/>
              </a:rPr>
              <a:t>autonóm </a:t>
            </a:r>
          </a:p>
          <a:p>
            <a:pPr algn="just">
              <a:buNone/>
            </a:pPr>
            <a:r>
              <a:rPr lang="hu-HU" sz="2400" b="1" dirty="0" smtClean="0">
                <a:latin typeface="Comic Sans MS" pitchFamily="66" charset="0"/>
              </a:rPr>
              <a:t>módon működnek.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omic Sans MS" pitchFamily="66" charset="0"/>
              </a:rPr>
              <a:t>Autonóm járművek formái</a:t>
            </a:r>
            <a:endParaRPr lang="hu-HU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lvl="8">
              <a:spcBef>
                <a:spcPts val="1000"/>
              </a:spcBef>
              <a:buFontTx/>
              <a:buChar char="-"/>
            </a:pPr>
            <a:r>
              <a:rPr lang="hu-HU" sz="2600" b="1" dirty="0" smtClean="0">
                <a:latin typeface="Comic Sans MS" pitchFamily="66" charset="0"/>
              </a:rPr>
              <a:t>gépjárművek </a:t>
            </a:r>
          </a:p>
          <a:p>
            <a:pPr marL="1143000" lvl="8">
              <a:spcBef>
                <a:spcPts val="1000"/>
              </a:spcBef>
              <a:buFontTx/>
              <a:buChar char="-"/>
            </a:pPr>
            <a:r>
              <a:rPr lang="hu-HU" sz="2600" b="1" dirty="0" smtClean="0">
                <a:latin typeface="Comic Sans MS" pitchFamily="66" charset="0"/>
              </a:rPr>
              <a:t>vonatok </a:t>
            </a:r>
          </a:p>
          <a:p>
            <a:pPr marL="1143000" lvl="8">
              <a:spcBef>
                <a:spcPts val="1000"/>
              </a:spcBef>
              <a:buFontTx/>
              <a:buChar char="-"/>
            </a:pPr>
            <a:r>
              <a:rPr lang="hu-HU" sz="2600" b="1" dirty="0" smtClean="0">
                <a:latin typeface="Comic Sans MS" pitchFamily="66" charset="0"/>
              </a:rPr>
              <a:t>hajók</a:t>
            </a:r>
          </a:p>
          <a:p>
            <a:pPr marL="1143000" lvl="8">
              <a:spcBef>
                <a:spcPts val="1000"/>
              </a:spcBef>
              <a:buFontTx/>
              <a:buChar char="-"/>
            </a:pPr>
            <a:r>
              <a:rPr lang="hu-HU" sz="2600" b="1" dirty="0" smtClean="0">
                <a:latin typeface="Comic Sans MS" pitchFamily="66" charset="0"/>
              </a:rPr>
              <a:t>kompok</a:t>
            </a:r>
          </a:p>
          <a:p>
            <a:pPr marL="1143000" lvl="8">
              <a:spcBef>
                <a:spcPts val="1000"/>
              </a:spcBef>
              <a:buFontTx/>
              <a:buChar char="-"/>
            </a:pPr>
            <a:r>
              <a:rPr lang="hu-HU" sz="2600" b="1" dirty="0" smtClean="0">
                <a:latin typeface="Comic Sans MS" pitchFamily="66" charset="0"/>
              </a:rPr>
              <a:t>repülők</a:t>
            </a:r>
          </a:p>
          <a:p>
            <a:pPr marL="1143000" lvl="8">
              <a:spcBef>
                <a:spcPts val="1000"/>
              </a:spcBef>
              <a:buFontTx/>
              <a:buChar char="-"/>
            </a:pPr>
            <a:r>
              <a:rPr lang="hu-HU" sz="2600" b="1" dirty="0" err="1" smtClean="0">
                <a:latin typeface="Comic Sans MS" pitchFamily="66" charset="0"/>
              </a:rPr>
              <a:t>drónok</a:t>
            </a:r>
            <a:endParaRPr lang="hu-HU" sz="2600" b="1" dirty="0" smtClean="0">
              <a:latin typeface="Comic Sans MS" pitchFamily="66" charset="0"/>
            </a:endParaRPr>
          </a:p>
          <a:p>
            <a:pPr marL="1143000" lvl="8">
              <a:spcBef>
                <a:spcPts val="1000"/>
              </a:spcBef>
              <a:buFontTx/>
              <a:buChar char="-"/>
            </a:pPr>
            <a:r>
              <a:rPr lang="hu-HU" sz="2600" b="1" dirty="0" smtClean="0">
                <a:latin typeface="Comic Sans MS" pitchFamily="66" charset="0"/>
              </a:rPr>
              <a:t>egyéb járművek </a:t>
            </a:r>
          </a:p>
          <a:p>
            <a:pPr marL="228600" lvl="6">
              <a:spcBef>
                <a:spcPts val="1000"/>
              </a:spcBef>
              <a:buNone/>
            </a:pPr>
            <a:r>
              <a:rPr lang="hu-HU" sz="1800" b="1" dirty="0" smtClean="0">
                <a:latin typeface="Comic Sans MS" pitchFamily="66" charset="0"/>
              </a:rPr>
              <a:t>	</a:t>
            </a:r>
            <a:r>
              <a:rPr lang="hu-HU" sz="1800" i="1" dirty="0" smtClean="0">
                <a:latin typeface="Comic Sans MS" pitchFamily="66" charset="0"/>
              </a:rPr>
              <a:t>(az ágazatban létrejövő fejlesztések és innovációk minden jövőbeli formája)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latin typeface="Comic Sans MS" pitchFamily="66" charset="0"/>
              </a:rPr>
              <a:t>Nemzetközi magánjogi szabályok</a:t>
            </a:r>
            <a:br>
              <a:rPr lang="hu-HU" b="1" dirty="0" smtClean="0">
                <a:latin typeface="Comic Sans MS" pitchFamily="66" charset="0"/>
              </a:rPr>
            </a:br>
            <a:r>
              <a:rPr lang="hu-HU" b="1" i="1" dirty="0" smtClean="0">
                <a:latin typeface="Comic Sans MS" pitchFamily="66" charset="0"/>
              </a:rPr>
              <a:t>EU</a:t>
            </a:r>
            <a:endParaRPr lang="hu-HU" b="1" i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>
                <a:latin typeface="Comic Sans MS" pitchFamily="66" charset="0"/>
              </a:rPr>
              <a:t>	</a:t>
            </a:r>
            <a:r>
              <a:rPr lang="hu-HU" sz="2400" b="1" dirty="0" smtClean="0">
                <a:latin typeface="Comic Sans MS" pitchFamily="66" charset="0"/>
              </a:rPr>
              <a:t>Az alkalmazandó jogot meghatározó jelenlegi kettős rendszert egyszerűsíteni kell:</a:t>
            </a:r>
          </a:p>
          <a:p>
            <a:pPr>
              <a:buFontTx/>
              <a:buChar char="-"/>
            </a:pPr>
            <a:r>
              <a:rPr lang="hu-HU" sz="2400" i="1" dirty="0" smtClean="0">
                <a:latin typeface="Comic Sans MS" pitchFamily="66" charset="0"/>
              </a:rPr>
              <a:t>864/2007/EK európai parlamenti és tanácsi rendelet</a:t>
            </a:r>
          </a:p>
          <a:p>
            <a:pPr>
              <a:buFontTx/>
              <a:buChar char="-"/>
            </a:pPr>
            <a:r>
              <a:rPr lang="hu-HU" sz="2400" i="1" dirty="0" smtClean="0">
                <a:latin typeface="Comic Sans MS" pitchFamily="66" charset="0"/>
              </a:rPr>
              <a:t>a közlekedési balesetekre alkalmazandó jogról szóló 1971. május 4-i Hágai Egyezmény</a:t>
            </a:r>
            <a:endParaRPr lang="hu-HU" sz="2400" b="1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omic Sans MS" pitchFamily="66" charset="0"/>
              </a:rPr>
              <a:t>NHTSA</a:t>
            </a:r>
            <a:endParaRPr lang="hu-HU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latin typeface="Comic Sans MS" pitchFamily="66" charset="0"/>
              </a:rPr>
              <a:t>National Highway Traffic Safety Administration </a:t>
            </a:r>
            <a:endParaRPr lang="hu-HU" sz="28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u-HU" sz="2800" dirty="0" smtClean="0">
                <a:latin typeface="Comic Sans MS" pitchFamily="66" charset="0"/>
              </a:rPr>
              <a:t>(Az USA közlekedési hatósága)</a:t>
            </a:r>
            <a:endParaRPr lang="hu-HU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Comic Sans MS" pitchFamily="66" charset="0"/>
              </a:rPr>
              <a:t>SAE </a:t>
            </a:r>
            <a:r>
              <a:rPr lang="hu-HU" dirty="0" smtClean="0">
                <a:latin typeface="Comic Sans MS" pitchFamily="66" charset="0"/>
              </a:rPr>
              <a:t>szabvány</a:t>
            </a:r>
            <a:br>
              <a:rPr lang="hu-HU" dirty="0" smtClean="0">
                <a:latin typeface="Comic Sans MS" pitchFamily="66" charset="0"/>
              </a:rPr>
            </a:br>
            <a:endParaRPr lang="hu-HU" i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Comic Sans MS" pitchFamily="66" charset="0"/>
              </a:rPr>
              <a:t>Taxonomy and Definitions for Terms Related to Driving Automation Systems for On-Road Motor Vehicles</a:t>
            </a:r>
            <a:endParaRPr lang="hu-HU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>
                <a:latin typeface="Comic Sans MS" pitchFamily="66" charset="0"/>
              </a:rPr>
              <a:t>Szintek</a:t>
            </a:r>
            <a:endParaRPr lang="hu-HU" sz="44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hu-HU" sz="2000" b="1" dirty="0" smtClean="0">
                <a:latin typeface="Comic Sans MS" pitchFamily="66" charset="0"/>
              </a:rPr>
              <a:t>0. szint: nincs automatizálás </a:t>
            </a:r>
          </a:p>
          <a:p>
            <a:pPr algn="ctr">
              <a:buFontTx/>
              <a:buChar char="-"/>
            </a:pPr>
            <a:r>
              <a:rPr lang="hu-HU" sz="2000" b="1" dirty="0" smtClean="0">
                <a:latin typeface="Comic Sans MS" pitchFamily="66" charset="0"/>
              </a:rPr>
              <a:t>1. szint: a gépjárművezetés támogatottsága (pl. sávtartó automatika) </a:t>
            </a:r>
          </a:p>
          <a:p>
            <a:pPr algn="ctr">
              <a:buFontTx/>
              <a:buChar char="-"/>
            </a:pPr>
            <a:r>
              <a:rPr lang="hu-HU" sz="2000" b="1" dirty="0" smtClean="0">
                <a:latin typeface="Comic Sans MS" pitchFamily="66" charset="0"/>
              </a:rPr>
              <a:t>2. szint: részleges automatizálás (sebességváltás és kormányzás)</a:t>
            </a:r>
          </a:p>
          <a:p>
            <a:pPr algn="ctr">
              <a:buFontTx/>
              <a:buChar char="-"/>
            </a:pPr>
            <a:r>
              <a:rPr lang="hu-HU" sz="2000" b="1" dirty="0" smtClean="0">
                <a:latin typeface="Comic Sans MS" pitchFamily="66" charset="0"/>
              </a:rPr>
              <a:t>3. szint: feltételes automatizálás (a robot átveheti az irányítást a dinamikus vezetési műveletek felett)</a:t>
            </a:r>
          </a:p>
          <a:p>
            <a:pPr algn="ctr">
              <a:buFontTx/>
              <a:buChar char="-"/>
            </a:pPr>
            <a:r>
              <a:rPr lang="hu-HU" sz="2000" b="1" dirty="0" smtClean="0">
                <a:latin typeface="Comic Sans MS" pitchFamily="66" charset="0"/>
              </a:rPr>
              <a:t>4. szint: magas szintű automatizálás (a „vezető” még ott ül)</a:t>
            </a:r>
          </a:p>
          <a:p>
            <a:pPr algn="ctr">
              <a:buFontTx/>
              <a:buChar char="-"/>
            </a:pPr>
            <a:r>
              <a:rPr lang="hu-HU" sz="2000" b="1" dirty="0" smtClean="0">
                <a:latin typeface="Comic Sans MS" pitchFamily="66" charset="0"/>
              </a:rPr>
              <a:t>5. szint: teljes szintű automatizálás („vezető” nélküli jármű)</a:t>
            </a:r>
            <a:endParaRPr lang="hu-HU" sz="2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omic Sans MS" pitchFamily="66" charset="0"/>
              </a:rPr>
              <a:t>Jogalany </a:t>
            </a:r>
            <a:r>
              <a:rPr lang="hu-HU" i="1" dirty="0" smtClean="0">
                <a:latin typeface="Comic Sans MS" pitchFamily="66" charset="0"/>
              </a:rPr>
              <a:t>vagy</a:t>
            </a:r>
            <a:r>
              <a:rPr lang="hu-HU" b="1" dirty="0" smtClean="0">
                <a:latin typeface="Comic Sans MS" pitchFamily="66" charset="0"/>
              </a:rPr>
              <a:t> termék?</a:t>
            </a:r>
            <a:endParaRPr lang="hu-HU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dirty="0" smtClean="0">
                <a:latin typeface="Comic Sans MS" pitchFamily="66" charset="0"/>
              </a:rPr>
              <a:t>Hipotézis</a:t>
            </a:r>
            <a:endParaRPr lang="hu-HU" sz="54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3600" b="1" dirty="0" smtClean="0">
                <a:latin typeface="Comic Sans MS" pitchFamily="66" charset="0"/>
              </a:rPr>
              <a:t>Az önvezető járművek kisebb valószínűséggel fognak balesetet előidézni, mint az ember által vezetettek.</a:t>
            </a:r>
            <a:endParaRPr lang="hu-HU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omic Sans MS" pitchFamily="66" charset="0"/>
              </a:rPr>
              <a:t>Termék</a:t>
            </a:r>
            <a:endParaRPr lang="hu-HU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3600" b="1" dirty="0" smtClean="0">
                <a:latin typeface="Comic Sans MS" pitchFamily="66" charset="0"/>
              </a:rPr>
              <a:t>Feltétel</a:t>
            </a:r>
          </a:p>
          <a:p>
            <a:pPr algn="ctr">
              <a:buNone/>
            </a:pPr>
            <a:r>
              <a:rPr lang="hu-HU" sz="3200" dirty="0" smtClean="0">
                <a:latin typeface="Comic Sans MS" pitchFamily="66" charset="0"/>
              </a:rPr>
              <a:t> </a:t>
            </a:r>
            <a:r>
              <a:rPr lang="hu-HU" sz="3200" i="1" dirty="0" smtClean="0">
                <a:latin typeface="Comic Sans MS" pitchFamily="66" charset="0"/>
              </a:rPr>
              <a:t>jogszerű termékként forgalomba kell állítani</a:t>
            </a:r>
            <a:endParaRPr lang="hu-HU" sz="3200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omic Sans MS" pitchFamily="66" charset="0"/>
              </a:rPr>
              <a:t>Polgári jogi felelősség</a:t>
            </a:r>
            <a:endParaRPr lang="hu-HU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latin typeface="Comic Sans MS" pitchFamily="66" charset="0"/>
              </a:rPr>
              <a:t>veszélyes üzem</a:t>
            </a:r>
          </a:p>
          <a:p>
            <a:r>
              <a:rPr lang="hu-HU" sz="3600" b="1" dirty="0" smtClean="0">
                <a:latin typeface="Comic Sans MS" pitchFamily="66" charset="0"/>
              </a:rPr>
              <a:t>Termékfelelősség</a:t>
            </a:r>
            <a:endParaRPr lang="hu-H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omic Sans MS" pitchFamily="66" charset="0"/>
              </a:rPr>
              <a:t>Munkajogi felelősség</a:t>
            </a:r>
            <a:endParaRPr lang="hu-HU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2800" b="1" dirty="0" smtClean="0">
                <a:latin typeface="Comic Sans MS" pitchFamily="66" charset="0"/>
                <a:cs typeface="Arial" panose="020B0604020202020204" pitchFamily="34" charset="0"/>
              </a:rPr>
              <a:t>A munkáltató kártérítési felelőssége </a:t>
            </a:r>
            <a:r>
              <a:rPr lang="hu-HU" sz="2800" dirty="0" smtClean="0">
                <a:latin typeface="Comic Sans MS" pitchFamily="66" charset="0"/>
                <a:cs typeface="Arial" panose="020B0604020202020204" pitchFamily="34" charset="0"/>
              </a:rPr>
              <a:t>(Mt.)</a:t>
            </a:r>
          </a:p>
          <a:p>
            <a:pPr algn="ctr">
              <a:buNone/>
            </a:pPr>
            <a:r>
              <a:rPr lang="hu-HU" sz="2800" b="1" dirty="0" smtClean="0">
                <a:latin typeface="Comic Sans MS" pitchFamily="66" charset="0"/>
                <a:cs typeface="Arial" panose="020B0604020202020204" pitchFamily="34" charset="0"/>
              </a:rPr>
              <a:t>	Üzemi baleset </a:t>
            </a:r>
            <a:r>
              <a:rPr lang="hu-HU" sz="2800" dirty="0" smtClean="0">
                <a:latin typeface="Comic Sans MS" pitchFamily="66" charset="0"/>
                <a:cs typeface="Arial" panose="020B0604020202020204" pitchFamily="34" charset="0"/>
              </a:rPr>
              <a:t>(köt. </a:t>
            </a:r>
            <a:r>
              <a:rPr lang="hu-HU" sz="2800" dirty="0" err="1" smtClean="0">
                <a:latin typeface="Comic Sans MS" pitchFamily="66" charset="0"/>
                <a:cs typeface="Arial" panose="020B0604020202020204" pitchFamily="34" charset="0"/>
              </a:rPr>
              <a:t>eg</a:t>
            </a:r>
            <a:r>
              <a:rPr lang="hu-HU" sz="2800" dirty="0" smtClean="0">
                <a:latin typeface="Comic Sans MS" pitchFamily="66" charset="0"/>
                <a:cs typeface="Arial" panose="020B0604020202020204" pitchFamily="34" charset="0"/>
              </a:rPr>
              <a:t>. </a:t>
            </a:r>
            <a:r>
              <a:rPr lang="hu-HU" sz="2800" dirty="0" err="1" smtClean="0">
                <a:latin typeface="Comic Sans MS" pitchFamily="66" charset="0"/>
                <a:cs typeface="Arial" panose="020B0604020202020204" pitchFamily="34" charset="0"/>
              </a:rPr>
              <a:t>bizt</a:t>
            </a:r>
            <a:r>
              <a:rPr lang="hu-HU" sz="2800" dirty="0" smtClean="0">
                <a:latin typeface="Comic Sans MS" pitchFamily="66" charset="0"/>
                <a:cs typeface="Arial" panose="020B0604020202020204" pitchFamily="34" charset="0"/>
              </a:rPr>
              <a:t>. tv.)</a:t>
            </a:r>
          </a:p>
          <a:p>
            <a:pPr algn="ctr">
              <a:buNone/>
            </a:pPr>
            <a:r>
              <a:rPr lang="hu-HU" sz="2800" b="1" dirty="0" smtClean="0">
                <a:latin typeface="Comic Sans MS" pitchFamily="66" charset="0"/>
                <a:cs typeface="Arial" panose="020B0604020202020204" pitchFamily="34" charset="0"/>
              </a:rPr>
              <a:t>Munkabaleset </a:t>
            </a:r>
            <a:r>
              <a:rPr lang="hu-HU" sz="2800" dirty="0" smtClean="0">
                <a:latin typeface="Comic Sans MS" pitchFamily="66" charset="0"/>
                <a:cs typeface="Arial" panose="020B0604020202020204" pitchFamily="34" charset="0"/>
              </a:rPr>
              <a:t>(</a:t>
            </a:r>
            <a:r>
              <a:rPr lang="hu-HU" sz="2800" dirty="0" err="1" smtClean="0">
                <a:latin typeface="Comic Sans MS" pitchFamily="66" charset="0"/>
                <a:cs typeface="Arial" panose="020B0604020202020204" pitchFamily="34" charset="0"/>
              </a:rPr>
              <a:t>m.védelmi</a:t>
            </a:r>
            <a:r>
              <a:rPr lang="hu-HU" sz="2800" dirty="0" smtClean="0">
                <a:latin typeface="Comic Sans MS" pitchFamily="66" charset="0"/>
                <a:cs typeface="Arial" panose="020B0604020202020204" pitchFamily="34" charset="0"/>
              </a:rPr>
              <a:t> tv.)</a:t>
            </a:r>
            <a:endParaRPr lang="hu-HU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omic Sans MS" pitchFamily="66" charset="0"/>
              </a:rPr>
              <a:t>Büntetőjogi felelősség</a:t>
            </a:r>
            <a:endParaRPr lang="hu-H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Comic Sans MS" pitchFamily="66" charset="0"/>
              </a:rPr>
              <a:t>Kérdések</a:t>
            </a:r>
            <a:endParaRPr lang="hu-HU" sz="48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sz="2800" b="1" dirty="0" smtClean="0">
                <a:latin typeface="Comic Sans MS" pitchFamily="66" charset="0"/>
              </a:rPr>
              <a:t>büntethetőségi akadályok </a:t>
            </a:r>
          </a:p>
          <a:p>
            <a:pPr lvl="0"/>
            <a:r>
              <a:rPr lang="hu-HU" sz="2800" b="1" dirty="0" smtClean="0">
                <a:latin typeface="Comic Sans MS" pitchFamily="66" charset="0"/>
              </a:rPr>
              <a:t>gondatlanság fogalmának alkalmazhatósága </a:t>
            </a:r>
          </a:p>
          <a:p>
            <a:pPr lvl="0"/>
            <a:r>
              <a:rPr lang="hu-HU" sz="2800" b="1" dirty="0" smtClean="0">
                <a:latin typeface="Comic Sans MS" pitchFamily="66" charset="0"/>
              </a:rPr>
              <a:t>jogi személy felelőssége </a:t>
            </a:r>
          </a:p>
          <a:p>
            <a:pPr lvl="0"/>
            <a:r>
              <a:rPr lang="hu-HU" sz="2800" b="1" dirty="0" smtClean="0">
                <a:latin typeface="Comic Sans MS" pitchFamily="66" charset="0"/>
              </a:rPr>
              <a:t>ún. mögöttes felelősség</a:t>
            </a:r>
          </a:p>
          <a:p>
            <a:r>
              <a:rPr lang="hu-HU" sz="2800" b="1" dirty="0" smtClean="0">
                <a:latin typeface="Comic Sans MS" pitchFamily="66" charset="0"/>
              </a:rPr>
              <a:t>önvezető jármű saját büntetőjogi felelősségi kérdése </a:t>
            </a:r>
            <a:endParaRPr lang="hu-HU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Comic Sans MS" pitchFamily="66" charset="0"/>
              </a:rPr>
              <a:t>Önálló büntetőjogi felelősség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4000" b="1" dirty="0" smtClean="0">
                <a:latin typeface="Comic Sans MS" pitchFamily="66" charset="0"/>
              </a:rPr>
              <a:t>Lehet-e a robot tettes?</a:t>
            </a:r>
            <a:endParaRPr lang="hu-HU" sz="4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>
                <a:latin typeface="Comic Sans MS" pitchFamily="66" charset="0"/>
              </a:rPr>
              <a:t>Önálló tettesség</a:t>
            </a:r>
            <a:endParaRPr lang="hu-HU" sz="44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3200" b="1" dirty="0" smtClean="0">
                <a:latin typeface="Comic Sans MS" pitchFamily="66" charset="0"/>
              </a:rPr>
              <a:t>	</a:t>
            </a:r>
            <a:r>
              <a:rPr lang="hu-HU" sz="4000" b="1" dirty="0" smtClean="0">
                <a:latin typeface="Comic Sans MS" pitchFamily="66" charset="0"/>
              </a:rPr>
              <a:t>Nem lehetséges</a:t>
            </a:r>
          </a:p>
          <a:p>
            <a:pPr algn="ctr">
              <a:buNone/>
            </a:pPr>
            <a:r>
              <a:rPr lang="hu-HU" sz="3600" b="1" dirty="0" smtClean="0">
                <a:latin typeface="Comic Sans MS" pitchFamily="66" charset="0"/>
              </a:rPr>
              <a:t> </a:t>
            </a:r>
            <a:r>
              <a:rPr lang="hu-HU" sz="3200" i="1" dirty="0" smtClean="0">
                <a:latin typeface="Comic Sans MS" pitchFamily="66" charset="0"/>
              </a:rPr>
              <a:t>A büntetőjog csak a bűnös, az elkövetőnek felróható emberi magatartást </a:t>
            </a:r>
            <a:r>
              <a:rPr lang="hu-HU" sz="3200" i="1" dirty="0" err="1" smtClean="0">
                <a:latin typeface="Comic Sans MS" pitchFamily="66" charset="0"/>
              </a:rPr>
              <a:t>pönalizálja</a:t>
            </a:r>
            <a:r>
              <a:rPr lang="hu-HU" sz="3200" i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u-HU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Comic Sans MS" pitchFamily="66" charset="0"/>
              </a:rPr>
              <a:t>KRESZ</a:t>
            </a:r>
            <a:endParaRPr lang="hu-HU" sz="48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4000" b="1" dirty="0" smtClean="0">
                <a:latin typeface="Comic Sans MS" pitchFamily="66" charset="0"/>
              </a:rPr>
              <a:t>A jog és a kód viszonya!</a:t>
            </a:r>
          </a:p>
          <a:p>
            <a:pPr algn="ctr">
              <a:buNone/>
            </a:pPr>
            <a:r>
              <a:rPr lang="hu-HU" sz="4000" i="1" dirty="0" smtClean="0">
                <a:latin typeface="Comic Sans MS" pitchFamily="66" charset="0"/>
              </a:rPr>
              <a:t>(</a:t>
            </a:r>
            <a:r>
              <a:rPr lang="hu-HU" sz="4000" i="1" dirty="0" err="1" smtClean="0">
                <a:latin typeface="Comic Sans MS" pitchFamily="66" charset="0"/>
              </a:rPr>
              <a:t>Ződi</a:t>
            </a:r>
            <a:r>
              <a:rPr lang="hu-HU" sz="4000" i="1" dirty="0" smtClean="0">
                <a:latin typeface="Comic Sans MS" pitchFamily="66" charset="0"/>
              </a:rPr>
              <a:t> </a:t>
            </a:r>
            <a:r>
              <a:rPr lang="hu-HU" sz="4000" i="1" dirty="0" err="1" smtClean="0">
                <a:latin typeface="Comic Sans MS" pitchFamily="66" charset="0"/>
              </a:rPr>
              <a:t>Zs</a:t>
            </a:r>
            <a:r>
              <a:rPr lang="hu-HU" sz="4000" i="1" dirty="0" smtClean="0">
                <a:latin typeface="Comic Sans MS" pitchFamily="66" charset="0"/>
              </a:rPr>
              <a:t>.)</a:t>
            </a:r>
            <a:endParaRPr lang="hu-HU" sz="4000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omic Sans MS" pitchFamily="66" charset="0"/>
              </a:rPr>
              <a:t>DRÓNOK</a:t>
            </a:r>
            <a:endParaRPr lang="hu-HU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latin typeface="Comic Sans MS" pitchFamily="66" charset="0"/>
              </a:rPr>
              <a:t>Katonai </a:t>
            </a:r>
            <a:r>
              <a:rPr lang="hu-HU" sz="3600" b="1" dirty="0" err="1" smtClean="0">
                <a:latin typeface="Comic Sans MS" pitchFamily="66" charset="0"/>
              </a:rPr>
              <a:t>drónok</a:t>
            </a:r>
            <a:endParaRPr lang="hu-HU" sz="36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3600" b="1" dirty="0" smtClean="0">
                <a:latin typeface="Comic Sans MS" pitchFamily="66" charset="0"/>
              </a:rPr>
              <a:t>Harci robotok</a:t>
            </a:r>
          </a:p>
          <a:p>
            <a:pPr algn="ctr">
              <a:buNone/>
            </a:pPr>
            <a:r>
              <a:rPr lang="hu-HU" sz="3600" b="1" smtClean="0">
                <a:latin typeface="Comic Sans MS" pitchFamily="66" charset="0"/>
              </a:rPr>
              <a:t>Robotrepülőgépek</a:t>
            </a:r>
            <a:endParaRPr lang="hu-HU" sz="3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Comic Sans MS" pitchFamily="66" charset="0"/>
              </a:rPr>
              <a:t>Kérdések</a:t>
            </a:r>
            <a:endParaRPr lang="hu-HU" sz="48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latin typeface="Comic Sans MS" pitchFamily="66" charset="0"/>
              </a:rPr>
              <a:t>A robot normatív fogalma</a:t>
            </a:r>
          </a:p>
          <a:p>
            <a:r>
              <a:rPr lang="hu-HU" sz="3600" b="1" dirty="0" smtClean="0">
                <a:latin typeface="Comic Sans MS" pitchFamily="66" charset="0"/>
              </a:rPr>
              <a:t>A robot jogi státusa</a:t>
            </a:r>
          </a:p>
          <a:p>
            <a:r>
              <a:rPr lang="hu-HU" sz="3600" b="1" dirty="0" smtClean="0">
                <a:latin typeface="Comic Sans MS" pitchFamily="66" charset="0"/>
              </a:rPr>
              <a:t>A KRESZ és a kód</a:t>
            </a:r>
          </a:p>
          <a:p>
            <a:r>
              <a:rPr lang="hu-HU" sz="3600" b="1" dirty="0" smtClean="0">
                <a:latin typeface="Comic Sans MS" pitchFamily="66" charset="0"/>
              </a:rPr>
              <a:t>Közúti biztonság</a:t>
            </a:r>
          </a:p>
          <a:p>
            <a:r>
              <a:rPr lang="hu-HU" sz="3600" b="1" dirty="0" smtClean="0">
                <a:latin typeface="Comic Sans MS" pitchFamily="66" charset="0"/>
              </a:rPr>
              <a:t>A felelősségi rendszer szabályozása</a:t>
            </a:r>
            <a:endParaRPr lang="hu-HU" sz="3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>
                <a:latin typeface="Comic Sans MS" pitchFamily="66" charset="0"/>
              </a:rPr>
              <a:t>Felelősségi kérdések</a:t>
            </a:r>
            <a:endParaRPr lang="hu-HU" sz="44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sz="4400" b="1" dirty="0" smtClean="0">
                <a:latin typeface="Comic Sans MS" pitchFamily="66" charset="0"/>
              </a:rPr>
              <a:t>EP Charta</a:t>
            </a:r>
          </a:p>
          <a:p>
            <a:pPr algn="ctr">
              <a:buNone/>
            </a:pPr>
            <a:r>
              <a:rPr lang="hu-HU" sz="3600" b="1" dirty="0" smtClean="0">
                <a:latin typeface="Comic Sans MS" pitchFamily="66" charset="0"/>
              </a:rPr>
              <a:t>(Utal </a:t>
            </a:r>
            <a:r>
              <a:rPr lang="hu-HU" sz="3600" b="1" dirty="0" err="1" smtClean="0">
                <a:latin typeface="Comic Sans MS" pitchFamily="66" charset="0"/>
              </a:rPr>
              <a:t>Asimov</a:t>
            </a:r>
            <a:r>
              <a:rPr lang="hu-HU" sz="3600" b="1" dirty="0" smtClean="0">
                <a:latin typeface="Comic Sans MS" pitchFamily="66" charset="0"/>
              </a:rPr>
              <a:t> </a:t>
            </a:r>
            <a:r>
              <a:rPr lang="hu-HU" sz="3600" b="1" dirty="0" smtClean="0">
                <a:latin typeface="Comic Sans MS" pitchFamily="66" charset="0"/>
              </a:rPr>
              <a:t>törvényeire)</a:t>
            </a:r>
            <a:endParaRPr lang="hu-HU" sz="3600" b="1" dirty="0" smtClean="0">
              <a:latin typeface="Comic Sans MS" pitchFamily="66" charset="0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 err="1" smtClean="0">
                <a:latin typeface="Comic Sans MS" pitchFamily="66" charset="0"/>
              </a:rPr>
              <a:t>Asimov</a:t>
            </a:r>
            <a:r>
              <a:rPr lang="hu-HU" sz="4400" dirty="0" smtClean="0">
                <a:latin typeface="Comic Sans MS" pitchFamily="66" charset="0"/>
              </a:rPr>
              <a:t> 3 törvénye</a:t>
            </a:r>
            <a:endParaRPr lang="hu-HU" sz="4400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sz="2000" dirty="0" smtClean="0">
                <a:latin typeface="Comic Sans MS" pitchFamily="66" charset="0"/>
              </a:rPr>
              <a:t>	1) A robotnak nem szabad kárt tennie emberi lényben, vagy tétlenül tűrnie, hogy emberi lény bármilyen kárt szenvedjen. </a:t>
            </a:r>
          </a:p>
          <a:p>
            <a:pPr>
              <a:buNone/>
            </a:pPr>
            <a:r>
              <a:rPr lang="hu-HU" sz="2000" dirty="0" smtClean="0">
                <a:latin typeface="Comic Sans MS" pitchFamily="66" charset="0"/>
              </a:rPr>
              <a:t>	2) A robot engedelmeskedni tartozik az emberi lények utasításainak, kivéve, ha ezek az utasítások az első törvény előírásaiba ütköznének. </a:t>
            </a:r>
          </a:p>
          <a:p>
            <a:pPr>
              <a:buNone/>
            </a:pPr>
            <a:r>
              <a:rPr lang="hu-HU" sz="2000" dirty="0" smtClean="0">
                <a:latin typeface="Comic Sans MS" pitchFamily="66" charset="0"/>
              </a:rPr>
              <a:t>	3) A robot tartozik saját védelméről gondoskodni, amennyiben ez nem ütközik az első vagy második törvény bármelyikének előírásaiba. (Lásd: I. </a:t>
            </a:r>
            <a:r>
              <a:rPr lang="hu-HU" sz="2000" dirty="0" err="1" smtClean="0">
                <a:latin typeface="Comic Sans MS" pitchFamily="66" charset="0"/>
              </a:rPr>
              <a:t>Asimov</a:t>
            </a:r>
            <a:r>
              <a:rPr lang="hu-HU" sz="2000" dirty="0" smtClean="0">
                <a:latin typeface="Comic Sans MS" pitchFamily="66" charset="0"/>
              </a:rPr>
              <a:t>: </a:t>
            </a:r>
            <a:r>
              <a:rPr lang="hu-HU" sz="2000" dirty="0" err="1" smtClean="0">
                <a:latin typeface="Comic Sans MS" pitchFamily="66" charset="0"/>
              </a:rPr>
              <a:t>Runaround</a:t>
            </a:r>
            <a:r>
              <a:rPr lang="hu-HU" sz="2000" dirty="0" smtClean="0">
                <a:latin typeface="Comic Sans MS" pitchFamily="66" charset="0"/>
              </a:rPr>
              <a:t>, 1943)</a:t>
            </a:r>
            <a:endParaRPr lang="hu-HU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>
                <a:latin typeface="Comic Sans MS" pitchFamily="66" charset="0"/>
              </a:rPr>
              <a:t>Asimov</a:t>
            </a:r>
            <a:r>
              <a:rPr lang="hu-HU" b="1" dirty="0" smtClean="0">
                <a:latin typeface="Comic Sans MS" pitchFamily="66" charset="0"/>
              </a:rPr>
              <a:t> 0. törvénye</a:t>
            </a:r>
            <a:endParaRPr lang="hu-HU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latin typeface="Comic Sans MS" pitchFamily="66" charset="0"/>
              </a:rPr>
              <a:t>	</a:t>
            </a:r>
            <a:r>
              <a:rPr lang="hu-HU" sz="3600" b="1" dirty="0" smtClean="0">
                <a:latin typeface="Comic Sans MS" pitchFamily="66" charset="0"/>
              </a:rPr>
              <a:t>A robot nem árthat az emberiségnek, és nem nézheti tétlenül, ha az emberiséget veszély fenyegeti.</a:t>
            </a:r>
            <a:endParaRPr lang="hu-HU" sz="36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 </a:t>
            </a:r>
            <a:r>
              <a:rPr lang="hu-HU" b="1" dirty="0" smtClean="0">
                <a:latin typeface="Comic Sans MS" pitchFamily="66" charset="0"/>
              </a:rPr>
              <a:t>Kettős felhasználású termékek</a:t>
            </a:r>
            <a:endParaRPr lang="hu-HU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>
                <a:latin typeface="Comic Sans MS" pitchFamily="66" charset="0"/>
              </a:rPr>
              <a:t>	Azon áruk, szoftverek és technológiák, amelyek polgári és katonai alkalmazásokhoz egyaránt felhasználhatók, és/vagy hozzájárulhatnak a tömegpusztító fegyverek elterjedéséhez.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>
                <a:latin typeface="Comic Sans MS" pitchFamily="66" charset="0"/>
              </a:rPr>
              <a:t>428/2009/EK európai parlamenti és tanácsi rendelet</a:t>
            </a:r>
            <a:endParaRPr lang="hu-HU" sz="28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sz="3200" b="1" dirty="0" smtClean="0">
                <a:latin typeface="Comic Sans MS" pitchFamily="66" charset="0"/>
              </a:rPr>
              <a:t>A kettős felhasználású termékek kereskedelméről szóló </a:t>
            </a:r>
            <a:r>
              <a:rPr lang="hu-HU" sz="3200" b="1" smtClean="0">
                <a:latin typeface="Comic Sans MS" pitchFamily="66" charset="0"/>
              </a:rPr>
              <a:t>korlátozások!!!</a:t>
            </a:r>
            <a:endParaRPr lang="hu-HU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Comic Sans MS" pitchFamily="66" charset="0"/>
              </a:rPr>
              <a:t>Kérdések</a:t>
            </a:r>
            <a:endParaRPr lang="hu-HU" sz="48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000" b="1" dirty="0" smtClean="0">
                <a:latin typeface="Comic Sans MS" pitchFamily="66" charset="0"/>
              </a:rPr>
              <a:t>Környezeti hatás</a:t>
            </a:r>
          </a:p>
          <a:p>
            <a:r>
              <a:rPr lang="hu-HU" sz="3000" b="1" dirty="0" smtClean="0">
                <a:latin typeface="Comic Sans MS" pitchFamily="66" charset="0"/>
              </a:rPr>
              <a:t>Adatvédelmi kockázatok</a:t>
            </a:r>
          </a:p>
          <a:p>
            <a:r>
              <a:rPr lang="hu-HU" sz="3000" b="1" dirty="0" err="1" smtClean="0">
                <a:latin typeface="Comic Sans MS" pitchFamily="66" charset="0"/>
              </a:rPr>
              <a:t>Ikt-infrastruktúra</a:t>
            </a:r>
            <a:r>
              <a:rPr lang="hu-HU" sz="3000" b="1" dirty="0" smtClean="0">
                <a:latin typeface="Comic Sans MS" pitchFamily="66" charset="0"/>
              </a:rPr>
              <a:t> fejlesztése </a:t>
            </a:r>
          </a:p>
          <a:p>
            <a:pPr>
              <a:buNone/>
            </a:pPr>
            <a:r>
              <a:rPr lang="hu-HU" sz="2400" i="1" dirty="0" smtClean="0">
                <a:latin typeface="Comic Sans MS" pitchFamily="66" charset="0"/>
              </a:rPr>
              <a:t>(információs és technológiai hálózat)</a:t>
            </a:r>
          </a:p>
          <a:p>
            <a:r>
              <a:rPr lang="hu-HU" sz="3000" b="1" dirty="0" smtClean="0">
                <a:latin typeface="Comic Sans MS" pitchFamily="66" charset="0"/>
              </a:rPr>
              <a:t>Foglalkoztatási kihívások</a:t>
            </a:r>
          </a:p>
          <a:p>
            <a:pPr>
              <a:buNone/>
            </a:pPr>
            <a:r>
              <a:rPr lang="hu-HU" sz="2400" i="1" dirty="0" smtClean="0">
                <a:latin typeface="Comic Sans MS" pitchFamily="66" charset="0"/>
              </a:rPr>
              <a:t>(munkaerőpiac)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>
                <a:latin typeface="Comic Sans MS" pitchFamily="66" charset="0"/>
              </a:rPr>
              <a:t>Források</a:t>
            </a:r>
            <a:endParaRPr lang="hu-HU" sz="44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sz="3200" b="1" dirty="0" err="1" smtClean="0">
                <a:latin typeface="Comic Sans MS" pitchFamily="66" charset="0"/>
              </a:rPr>
              <a:t>Ződi</a:t>
            </a:r>
            <a:r>
              <a:rPr lang="hu-HU" sz="3200" b="1" dirty="0" smtClean="0">
                <a:latin typeface="Comic Sans MS" pitchFamily="66" charset="0"/>
              </a:rPr>
              <a:t> Zsolt</a:t>
            </a:r>
          </a:p>
          <a:p>
            <a:pPr algn="ctr">
              <a:buNone/>
            </a:pPr>
            <a:r>
              <a:rPr lang="hu-HU" sz="2500" i="1" dirty="0" smtClean="0">
                <a:latin typeface="Comic Sans MS" pitchFamily="66" charset="0"/>
              </a:rPr>
              <a:t>Platformok, robotok és a jog</a:t>
            </a:r>
          </a:p>
          <a:p>
            <a:pPr algn="ctr">
              <a:buNone/>
            </a:pPr>
            <a:r>
              <a:rPr lang="hu-HU" sz="2500" b="1" dirty="0" smtClean="0">
                <a:latin typeface="Comic Sans MS" pitchFamily="66" charset="0"/>
              </a:rPr>
              <a:t>Miskolczi Barna–Szathmáry Zoltán </a:t>
            </a:r>
            <a:r>
              <a:rPr lang="hu-HU" sz="2500" i="1" dirty="0" smtClean="0">
                <a:latin typeface="Comic Sans MS" pitchFamily="66" charset="0"/>
              </a:rPr>
              <a:t>Büntetőjogi kérdések az információk korában</a:t>
            </a:r>
          </a:p>
          <a:p>
            <a:pPr algn="ctr">
              <a:buNone/>
            </a:pPr>
            <a:r>
              <a:rPr lang="hu-HU" sz="2800" b="1" dirty="0" smtClean="0">
                <a:latin typeface="Comic Sans MS" pitchFamily="66" charset="0"/>
              </a:rPr>
              <a:t>Klein Tamás–Tóth András </a:t>
            </a:r>
            <a:r>
              <a:rPr lang="hu-HU" sz="2500" dirty="0" smtClean="0">
                <a:latin typeface="Comic Sans MS" pitchFamily="66" charset="0"/>
              </a:rPr>
              <a:t>(szerk.)</a:t>
            </a:r>
          </a:p>
          <a:p>
            <a:pPr algn="ctr">
              <a:buNone/>
            </a:pPr>
            <a:r>
              <a:rPr lang="hu-HU" sz="2500" i="1" dirty="0" smtClean="0">
                <a:latin typeface="Comic Sans MS" pitchFamily="66" charset="0"/>
              </a:rPr>
              <a:t>Technológia jog – Robotjog – </a:t>
            </a:r>
            <a:r>
              <a:rPr lang="hu-HU" sz="2500" i="1" dirty="0" err="1" smtClean="0">
                <a:latin typeface="Comic Sans MS" pitchFamily="66" charset="0"/>
              </a:rPr>
              <a:t>Cyberjog</a:t>
            </a:r>
            <a:endParaRPr lang="hu-HU" sz="2500" i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u-HU" sz="2800" b="1" dirty="0" smtClean="0">
                <a:latin typeface="Comic Sans MS" pitchFamily="66" charset="0"/>
              </a:rPr>
              <a:t>Mezei Kitti </a:t>
            </a:r>
            <a:r>
              <a:rPr lang="hu-HU" sz="2500" dirty="0" smtClean="0">
                <a:latin typeface="Comic Sans MS" pitchFamily="66" charset="0"/>
              </a:rPr>
              <a:t>(szerk.)</a:t>
            </a:r>
          </a:p>
          <a:p>
            <a:pPr algn="ctr">
              <a:buNone/>
            </a:pPr>
            <a:r>
              <a:rPr lang="hu-HU" sz="2500" i="1" dirty="0" smtClean="0">
                <a:latin typeface="Comic Sans MS" pitchFamily="66" charset="0"/>
              </a:rPr>
              <a:t>A bűnügyi tudományok és az informatika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>
                <a:latin typeface="Comic Sans MS" pitchFamily="66" charset="0"/>
              </a:rPr>
              <a:t>Források</a:t>
            </a:r>
            <a:endParaRPr lang="hu-HU" sz="4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sz="3200" b="1" dirty="0" smtClean="0">
                <a:latin typeface="Comic Sans MS" pitchFamily="66" charset="0"/>
              </a:rPr>
              <a:t>Gellén Klára </a:t>
            </a:r>
            <a:r>
              <a:rPr lang="hu-HU" sz="2400" dirty="0" smtClean="0">
                <a:latin typeface="Comic Sans MS" pitchFamily="66" charset="0"/>
              </a:rPr>
              <a:t>(szerk.)</a:t>
            </a:r>
          </a:p>
          <a:p>
            <a:pPr algn="ctr">
              <a:buNone/>
            </a:pPr>
            <a:r>
              <a:rPr lang="hu-HU" sz="2500" i="1" dirty="0" smtClean="0">
                <a:latin typeface="Comic Sans MS" pitchFamily="66" charset="0"/>
              </a:rPr>
              <a:t>Jog, innováció, versenyképesség</a:t>
            </a:r>
          </a:p>
          <a:p>
            <a:pPr algn="ctr">
              <a:buNone/>
            </a:pPr>
            <a:r>
              <a:rPr lang="hu-HU" sz="2500" i="1" dirty="0" smtClean="0">
                <a:latin typeface="Comic Sans MS" pitchFamily="66" charset="0"/>
              </a:rPr>
              <a:t>- Udvardy Sándor: Az önvezető gépjárművek egyes technikafüggő  szabályozási kérdései</a:t>
            </a:r>
          </a:p>
          <a:p>
            <a:pPr algn="ctr">
              <a:buNone/>
            </a:pPr>
            <a:r>
              <a:rPr lang="hu-HU" sz="3200" b="1" dirty="0" smtClean="0">
                <a:latin typeface="Comic Sans MS" pitchFamily="66" charset="0"/>
              </a:rPr>
              <a:t>Tóth András </a:t>
            </a:r>
            <a:r>
              <a:rPr lang="hu-HU" sz="2400" dirty="0" smtClean="0">
                <a:latin typeface="Comic Sans MS" pitchFamily="66" charset="0"/>
              </a:rPr>
              <a:t>(szerk.)</a:t>
            </a:r>
          </a:p>
          <a:p>
            <a:pPr algn="ctr">
              <a:buNone/>
            </a:pPr>
            <a:r>
              <a:rPr lang="hu-HU" sz="2500" i="1" dirty="0" smtClean="0">
                <a:latin typeface="Comic Sans MS" pitchFamily="66" charset="0"/>
              </a:rPr>
              <a:t>Technológia jog</a:t>
            </a:r>
          </a:p>
          <a:p>
            <a:pPr algn="ctr">
              <a:buNone/>
            </a:pPr>
            <a:r>
              <a:rPr lang="hu-HU" sz="2500" i="1" dirty="0" smtClean="0">
                <a:latin typeface="Comic Sans MS" pitchFamily="66" charset="0"/>
              </a:rPr>
              <a:t>- </a:t>
            </a:r>
            <a:r>
              <a:rPr lang="hu-HU" sz="2500" i="1" dirty="0" err="1" smtClean="0">
                <a:latin typeface="Comic Sans MS" pitchFamily="66" charset="0"/>
              </a:rPr>
              <a:t>Boóc</a:t>
            </a:r>
            <a:r>
              <a:rPr lang="hu-HU" sz="2500" i="1" dirty="0" smtClean="0">
                <a:latin typeface="Comic Sans MS" pitchFamily="66" charset="0"/>
              </a:rPr>
              <a:t> Ádám: Robotautókkal, közösségi taxikkal és kereskedelmi </a:t>
            </a:r>
            <a:r>
              <a:rPr lang="hu-HU" sz="2500" i="1" dirty="0" err="1" smtClean="0">
                <a:latin typeface="Comic Sans MS" pitchFamily="66" charset="0"/>
              </a:rPr>
              <a:t>drónokkal</a:t>
            </a:r>
            <a:r>
              <a:rPr lang="hu-HU" sz="2500" i="1" dirty="0" smtClean="0">
                <a:latin typeface="Comic Sans MS" pitchFamily="66" charset="0"/>
              </a:rPr>
              <a:t> kapcsolatos felelősségi kérdések</a:t>
            </a:r>
            <a:endParaRPr lang="hu-HU" sz="2500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latin typeface="Comic Sans MS" pitchFamily="66" charset="0"/>
              </a:rPr>
              <a:t>Állampolgárság</a:t>
            </a:r>
            <a:endParaRPr lang="hu-HU" sz="36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3600" b="1" dirty="0" smtClean="0">
                <a:latin typeface="Comic Sans MS" pitchFamily="66" charset="0"/>
              </a:rPr>
              <a:t>Közjogi kérdés</a:t>
            </a:r>
          </a:p>
          <a:p>
            <a:pPr algn="ctr">
              <a:buNone/>
            </a:pPr>
            <a:r>
              <a:rPr lang="hu-HU" sz="3600" b="1" dirty="0" smtClean="0">
                <a:latin typeface="Comic Sans MS" pitchFamily="66" charset="0"/>
              </a:rPr>
              <a:t>De!!!</a:t>
            </a:r>
          </a:p>
          <a:p>
            <a:pPr algn="ctr">
              <a:buNone/>
            </a:pPr>
            <a:r>
              <a:rPr lang="hu-HU" sz="3600" b="1" dirty="0" smtClean="0">
                <a:latin typeface="Comic Sans MS" pitchFamily="66" charset="0"/>
              </a:rPr>
              <a:t>Morális és jogi értelemben is lehetetlen!</a:t>
            </a:r>
            <a:endParaRPr lang="hu-HU" sz="3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>
                <a:latin typeface="Comic Sans MS" pitchFamily="66" charset="0"/>
              </a:rPr>
              <a:t>Kérdések</a:t>
            </a:r>
            <a:endParaRPr lang="hu-HU" sz="44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2400" b="1" dirty="0" smtClean="0">
                <a:latin typeface="Comic Sans MS" pitchFamily="66" charset="0"/>
              </a:rPr>
              <a:t>Az autonóm jármű tesztelése során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Comic Sans MS" pitchFamily="66" charset="0"/>
              </a:rPr>
              <a:t>Milyen rendszám legyen az autón?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Comic Sans MS" pitchFamily="66" charset="0"/>
              </a:rPr>
              <a:t>Legyen-e külön jelzés rajta?</a:t>
            </a:r>
            <a:endParaRPr lang="hu-H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5400" b="1" dirty="0" smtClean="0">
                <a:latin typeface="Comic Sans MS" pitchFamily="66" charset="0"/>
              </a:rPr>
              <a:t>Felelősségi Kérdések</a:t>
            </a:r>
            <a:endParaRPr lang="hu-HU" sz="5400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000" b="1" dirty="0" smtClean="0">
                <a:latin typeface="Comic Sans MS" pitchFamily="66" charset="0"/>
              </a:rPr>
              <a:t>Kidolgozható-e a mesterséges intelligencia jog-, cselekvő- és vétőképessége?</a:t>
            </a:r>
          </a:p>
          <a:p>
            <a:pPr lvl="0"/>
            <a:r>
              <a:rPr lang="hu-HU" sz="3000" b="1" dirty="0" smtClean="0">
                <a:latin typeface="Comic Sans MS" pitchFamily="66" charset="0"/>
              </a:rPr>
              <a:t>Ha az önvezető jármű balesetet okoz, vajon kit és milyen felelősség terhel?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lasz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1702</TotalTime>
  <Words>458</Words>
  <Application>Microsoft Office PowerPoint</Application>
  <PresentationFormat>Egyéni</PresentationFormat>
  <Paragraphs>136</Paragraphs>
  <Slides>34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5" baseType="lpstr">
      <vt:lpstr>Atlasz</vt:lpstr>
      <vt:lpstr>Az autonóm járművek által okozott balesetek felelősségi kérdései</vt:lpstr>
      <vt:lpstr>Hipotézis</vt:lpstr>
      <vt:lpstr>Kérdések</vt:lpstr>
      <vt:lpstr>Kérdések</vt:lpstr>
      <vt:lpstr>Források</vt:lpstr>
      <vt:lpstr>Források</vt:lpstr>
      <vt:lpstr>Állampolgárság</vt:lpstr>
      <vt:lpstr>Kérdések</vt:lpstr>
      <vt:lpstr>Felelősségi Kérdések</vt:lpstr>
      <vt:lpstr>Kit?</vt:lpstr>
      <vt:lpstr>Milyen?</vt:lpstr>
      <vt:lpstr>EP Robotikai Charta</vt:lpstr>
      <vt:lpstr>Autonóm járművek  (EP)</vt:lpstr>
      <vt:lpstr>Autonóm járművek formái</vt:lpstr>
      <vt:lpstr>Nemzetközi magánjogi szabályok EU</vt:lpstr>
      <vt:lpstr>NHTSA</vt:lpstr>
      <vt:lpstr>SAE szabvány </vt:lpstr>
      <vt:lpstr>Szintek</vt:lpstr>
      <vt:lpstr>Jogalany vagy termék?</vt:lpstr>
      <vt:lpstr>Termék</vt:lpstr>
      <vt:lpstr>Polgári jogi felelősség</vt:lpstr>
      <vt:lpstr>Munkajogi felelősség</vt:lpstr>
      <vt:lpstr>Büntetőjogi felelősség</vt:lpstr>
      <vt:lpstr>Kérdések</vt:lpstr>
      <vt:lpstr>Önálló büntetőjogi felelősség</vt:lpstr>
      <vt:lpstr>Önálló tettesség</vt:lpstr>
      <vt:lpstr>KRESZ</vt:lpstr>
      <vt:lpstr>DRÓNOK</vt:lpstr>
      <vt:lpstr>Katonai drónok</vt:lpstr>
      <vt:lpstr>Felelősségi kérdések</vt:lpstr>
      <vt:lpstr>Asimov 3 törvénye</vt:lpstr>
      <vt:lpstr>Asimov 0. törvénye</vt:lpstr>
      <vt:lpstr> Kettős felhasználású termékek</vt:lpstr>
      <vt:lpstr>428/2009/EK európai parlamenti és tanácsi rendelet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of Victim in Hungary with special regard to the aefficiency of Criminal Proceeding</dc:title>
  <dc:creator>Farkas Krisztina</dc:creator>
  <cp:lastModifiedBy>kiss@okri.hu</cp:lastModifiedBy>
  <cp:revision>154</cp:revision>
  <dcterms:created xsi:type="dcterms:W3CDTF">2018-02-06T13:22:20Z</dcterms:created>
  <dcterms:modified xsi:type="dcterms:W3CDTF">2019-11-20T08:22:44Z</dcterms:modified>
</cp:coreProperties>
</file>